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1" r:id="rId2"/>
    <p:sldId id="262" r:id="rId3"/>
  </p:sldIdLst>
  <p:sldSz cx="18288000" cy="10287000"/>
  <p:notesSz cx="6858000" cy="9144000"/>
  <p:embeddedFontLst>
    <p:embeddedFont>
      <p:font typeface="윤고딕 Semi-Bold" panose="020B0600000101010101" charset="-127"/>
      <p:regular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600"/>
    <a:srgbClr val="FF8000"/>
    <a:srgbClr val="FF6202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66" d="100"/>
          <a:sy n="66" d="100"/>
        </p:scale>
        <p:origin x="294" y="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heme" Target="theme/theme1.xml"/><Relationship Id="rId5" Type="http://schemas.openxmlformats.org/officeDocument/2006/relationships/font" Target="fonts/font2.fntdata"/><Relationship Id="rId10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sv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9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블라인드 | 암호화폐: 슬탄고래형이다.">
            <a:extLst>
              <a:ext uri="{FF2B5EF4-FFF2-40B4-BE49-F238E27FC236}">
                <a16:creationId xmlns:a16="http://schemas.microsoft.com/office/drawing/2014/main" id="{A32731DB-1CD5-4628-820F-C61DC54D1B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8"/>
          <a:stretch/>
        </p:blipFill>
        <p:spPr bwMode="auto">
          <a:xfrm>
            <a:off x="-4" y="3542708"/>
            <a:ext cx="6020336" cy="4768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EB17C45C-67F8-436B-97FF-F16AD84324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9413" y="1165719"/>
            <a:ext cx="6629400" cy="6677025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0" y="8094323"/>
            <a:ext cx="18288000" cy="2192677"/>
            <a:chOff x="0" y="0"/>
            <a:chExt cx="4816593" cy="57749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16592" cy="577495"/>
            </a:xfrm>
            <a:custGeom>
              <a:avLst/>
              <a:gdLst/>
              <a:ahLst/>
              <a:cxnLst/>
              <a:rect l="l" t="t" r="r" b="b"/>
              <a:pathLst>
                <a:path w="4816592" h="577495">
                  <a:moveTo>
                    <a:pt x="0" y="0"/>
                  </a:moveTo>
                  <a:lnTo>
                    <a:pt x="4816592" y="0"/>
                  </a:lnTo>
                  <a:lnTo>
                    <a:pt x="4816592" y="577495"/>
                  </a:lnTo>
                  <a:lnTo>
                    <a:pt x="0" y="577495"/>
                  </a:lnTo>
                  <a:close/>
                </a:path>
              </a:pathLst>
            </a:custGeom>
            <a:solidFill>
              <a:srgbClr val="FF8000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816593" cy="6251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>
            <a:off x="2620770" y="8881529"/>
            <a:ext cx="1166539" cy="618266"/>
          </a:xfrm>
          <a:custGeom>
            <a:avLst/>
            <a:gdLst/>
            <a:ahLst/>
            <a:cxnLst/>
            <a:rect l="l" t="t" r="r" b="b"/>
            <a:pathLst>
              <a:path w="1166539" h="618266">
                <a:moveTo>
                  <a:pt x="0" y="0"/>
                </a:moveTo>
                <a:lnTo>
                  <a:pt x="1166539" y="0"/>
                </a:lnTo>
                <a:lnTo>
                  <a:pt x="1166539" y="618266"/>
                </a:lnTo>
                <a:lnTo>
                  <a:pt x="0" y="6182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728695" y="681070"/>
            <a:ext cx="4899754" cy="413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FF8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04. Contents </a:t>
            </a:r>
            <a:r>
              <a:rPr lang="ko-KR" altLang="en-US" sz="2499" dirty="0">
                <a:solidFill>
                  <a:srgbClr val="FF8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상세구조</a:t>
            </a:r>
            <a:endParaRPr lang="en-US" sz="2499" dirty="0">
              <a:solidFill>
                <a:srgbClr val="FF8000"/>
              </a:solidFill>
              <a:latin typeface="윤고딕 Semi-Bold"/>
              <a:ea typeface="윤고딕 Semi-Bold"/>
              <a:cs typeface="윤고딕 Semi-Bold"/>
              <a:sym typeface="윤고딕 Semi-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4290143" y="8805693"/>
            <a:ext cx="13479968" cy="662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599"/>
              </a:lnSpc>
              <a:spcBef>
                <a:spcPct val="0"/>
              </a:spcBef>
            </a:pPr>
            <a:r>
              <a:rPr lang="ko-KR" altLang="en-US" sz="3999" dirty="0">
                <a:solidFill>
                  <a:srgbClr val="FFFFFF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여러 형태의 구인구직 활동에 알맞은 공간조성</a:t>
            </a:r>
            <a:endParaRPr lang="en-US" sz="3999" dirty="0">
              <a:solidFill>
                <a:srgbClr val="FFFFFF"/>
              </a:solidFill>
              <a:latin typeface="윤고딕 Semi-Bold"/>
              <a:ea typeface="윤고딕 Semi-Bold"/>
              <a:cs typeface="윤고딕 Semi-Bold"/>
              <a:sym typeface="윤고딕 Semi-Bold"/>
            </a:endParaRPr>
          </a:p>
        </p:txBody>
      </p:sp>
      <p:grpSp>
        <p:nvGrpSpPr>
          <p:cNvPr id="48" name="Group 15">
            <a:extLst>
              <a:ext uri="{FF2B5EF4-FFF2-40B4-BE49-F238E27FC236}">
                <a16:creationId xmlns:a16="http://schemas.microsoft.com/office/drawing/2014/main" id="{062F4E86-3D3F-4F8A-B917-6EA656CE6112}"/>
              </a:ext>
            </a:extLst>
          </p:cNvPr>
          <p:cNvGrpSpPr/>
          <p:nvPr/>
        </p:nvGrpSpPr>
        <p:grpSpPr>
          <a:xfrm>
            <a:off x="2954561" y="2731244"/>
            <a:ext cx="5556539" cy="1720850"/>
            <a:chOff x="-7864207" y="2064771"/>
            <a:chExt cx="7408719" cy="2294467"/>
          </a:xfrm>
          <a:solidFill>
            <a:srgbClr val="FFA600">
              <a:alpha val="70000"/>
            </a:srgbClr>
          </a:solidFill>
        </p:grpSpPr>
        <p:sp>
          <p:nvSpPr>
            <p:cNvPr id="49" name="Freeform 18">
              <a:extLst>
                <a:ext uri="{FF2B5EF4-FFF2-40B4-BE49-F238E27FC236}">
                  <a16:creationId xmlns:a16="http://schemas.microsoft.com/office/drawing/2014/main" id="{26CEB352-FFD3-4817-8F52-C01B208D4F7C}"/>
                </a:ext>
              </a:extLst>
            </p:cNvPr>
            <p:cNvSpPr/>
            <p:nvPr/>
          </p:nvSpPr>
          <p:spPr>
            <a:xfrm>
              <a:off x="-7864207" y="2064771"/>
              <a:ext cx="7408719" cy="2294467"/>
            </a:xfrm>
            <a:custGeom>
              <a:avLst/>
              <a:gdLst/>
              <a:ahLst/>
              <a:cxnLst/>
              <a:rect l="l" t="t" r="r" b="b"/>
              <a:pathLst>
                <a:path w="1463451" h="453228">
                  <a:moveTo>
                    <a:pt x="29259" y="0"/>
                  </a:moveTo>
                  <a:lnTo>
                    <a:pt x="1434191" y="0"/>
                  </a:lnTo>
                  <a:cubicBezTo>
                    <a:pt x="1450351" y="0"/>
                    <a:pt x="1463451" y="13100"/>
                    <a:pt x="1463451" y="29259"/>
                  </a:cubicBezTo>
                  <a:lnTo>
                    <a:pt x="1463451" y="423969"/>
                  </a:lnTo>
                  <a:cubicBezTo>
                    <a:pt x="1463451" y="431729"/>
                    <a:pt x="1460368" y="439171"/>
                    <a:pt x="1454881" y="444658"/>
                  </a:cubicBezTo>
                  <a:cubicBezTo>
                    <a:pt x="1449394" y="450145"/>
                    <a:pt x="1441951" y="453228"/>
                    <a:pt x="1434191" y="453228"/>
                  </a:cubicBezTo>
                  <a:lnTo>
                    <a:pt x="29259" y="453228"/>
                  </a:lnTo>
                  <a:cubicBezTo>
                    <a:pt x="21499" y="453228"/>
                    <a:pt x="14057" y="450145"/>
                    <a:pt x="8570" y="444658"/>
                  </a:cubicBezTo>
                  <a:cubicBezTo>
                    <a:pt x="3083" y="439171"/>
                    <a:pt x="0" y="431729"/>
                    <a:pt x="0" y="423969"/>
                  </a:cubicBezTo>
                  <a:lnTo>
                    <a:pt x="0" y="29259"/>
                  </a:lnTo>
                  <a:cubicBezTo>
                    <a:pt x="0" y="21499"/>
                    <a:pt x="3083" y="14057"/>
                    <a:pt x="8570" y="8570"/>
                  </a:cubicBezTo>
                  <a:cubicBezTo>
                    <a:pt x="14057" y="3083"/>
                    <a:pt x="21499" y="0"/>
                    <a:pt x="29259" y="0"/>
                  </a:cubicBezTo>
                  <a:close/>
                </a:path>
              </a:pathLst>
            </a:custGeom>
            <a:grpFill/>
            <a:ln w="9525" cap="rnd">
              <a:solidFill>
                <a:srgbClr val="D9D9D9"/>
              </a:solidFill>
              <a:prstDash val="solid"/>
              <a:round/>
            </a:ln>
          </p:spPr>
        </p:sp>
        <p:sp>
          <p:nvSpPr>
            <p:cNvPr id="50" name="TextBox 20">
              <a:extLst>
                <a:ext uri="{FF2B5EF4-FFF2-40B4-BE49-F238E27FC236}">
                  <a16:creationId xmlns:a16="http://schemas.microsoft.com/office/drawing/2014/main" id="{FB5E9FB4-7B6E-4635-8C94-BE68FBB9C4AB}"/>
                </a:ext>
              </a:extLst>
            </p:cNvPr>
            <p:cNvSpPr txBox="1"/>
            <p:nvPr/>
          </p:nvSpPr>
          <p:spPr>
            <a:xfrm>
              <a:off x="-7410294" y="2623646"/>
              <a:ext cx="6500890" cy="1380377"/>
            </a:xfrm>
            <a:prstGeom prst="rect">
              <a:avLst/>
            </a:prstGeom>
            <a:noFill/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ko-KR" altLang="en-US" sz="3000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최신 공고 및 커뮤니티</a:t>
              </a:r>
              <a:r>
                <a:rPr lang="en-US" altLang="ko-KR" sz="3000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/</a:t>
              </a:r>
              <a:r>
                <a:rPr lang="ko-KR" altLang="en-US" sz="3000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상담안내 공지</a:t>
              </a:r>
              <a:endParaRPr lang="en-US" sz="30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51" name="Group 21">
            <a:extLst>
              <a:ext uri="{FF2B5EF4-FFF2-40B4-BE49-F238E27FC236}">
                <a16:creationId xmlns:a16="http://schemas.microsoft.com/office/drawing/2014/main" id="{3D7765EF-4C52-4840-8524-5E09E508AC49}"/>
              </a:ext>
            </a:extLst>
          </p:cNvPr>
          <p:cNvGrpSpPr/>
          <p:nvPr/>
        </p:nvGrpSpPr>
        <p:grpSpPr>
          <a:xfrm>
            <a:off x="6688588" y="5322370"/>
            <a:ext cx="5556539" cy="1720850"/>
            <a:chOff x="0" y="0"/>
            <a:chExt cx="7408719" cy="2294467"/>
          </a:xfrm>
          <a:solidFill>
            <a:srgbClr val="FFA600">
              <a:alpha val="70000"/>
            </a:srgbClr>
          </a:solidFill>
        </p:grpSpPr>
        <p:sp>
          <p:nvSpPr>
            <p:cNvPr id="52" name="Freeform 24">
              <a:extLst>
                <a:ext uri="{FF2B5EF4-FFF2-40B4-BE49-F238E27FC236}">
                  <a16:creationId xmlns:a16="http://schemas.microsoft.com/office/drawing/2014/main" id="{63225ED9-8091-4E0D-BFC0-0D462237E0E4}"/>
                </a:ext>
              </a:extLst>
            </p:cNvPr>
            <p:cNvSpPr/>
            <p:nvPr/>
          </p:nvSpPr>
          <p:spPr>
            <a:xfrm>
              <a:off x="0" y="0"/>
              <a:ext cx="7408719" cy="2294467"/>
            </a:xfrm>
            <a:custGeom>
              <a:avLst/>
              <a:gdLst/>
              <a:ahLst/>
              <a:cxnLst/>
              <a:rect l="l" t="t" r="r" b="b"/>
              <a:pathLst>
                <a:path w="1463451" h="453228">
                  <a:moveTo>
                    <a:pt x="29259" y="0"/>
                  </a:moveTo>
                  <a:lnTo>
                    <a:pt x="1434191" y="0"/>
                  </a:lnTo>
                  <a:cubicBezTo>
                    <a:pt x="1450351" y="0"/>
                    <a:pt x="1463451" y="13100"/>
                    <a:pt x="1463451" y="29259"/>
                  </a:cubicBezTo>
                  <a:lnTo>
                    <a:pt x="1463451" y="423969"/>
                  </a:lnTo>
                  <a:cubicBezTo>
                    <a:pt x="1463451" y="431729"/>
                    <a:pt x="1460368" y="439171"/>
                    <a:pt x="1454881" y="444658"/>
                  </a:cubicBezTo>
                  <a:cubicBezTo>
                    <a:pt x="1449394" y="450145"/>
                    <a:pt x="1441951" y="453228"/>
                    <a:pt x="1434191" y="453228"/>
                  </a:cubicBezTo>
                  <a:lnTo>
                    <a:pt x="29259" y="453228"/>
                  </a:lnTo>
                  <a:cubicBezTo>
                    <a:pt x="21499" y="453228"/>
                    <a:pt x="14057" y="450145"/>
                    <a:pt x="8570" y="444658"/>
                  </a:cubicBezTo>
                  <a:cubicBezTo>
                    <a:pt x="3083" y="439171"/>
                    <a:pt x="0" y="431729"/>
                    <a:pt x="0" y="423969"/>
                  </a:cubicBezTo>
                  <a:lnTo>
                    <a:pt x="0" y="29259"/>
                  </a:lnTo>
                  <a:cubicBezTo>
                    <a:pt x="0" y="21499"/>
                    <a:pt x="3083" y="14057"/>
                    <a:pt x="8570" y="8570"/>
                  </a:cubicBezTo>
                  <a:cubicBezTo>
                    <a:pt x="14057" y="3083"/>
                    <a:pt x="21499" y="0"/>
                    <a:pt x="29259" y="0"/>
                  </a:cubicBezTo>
                  <a:close/>
                </a:path>
              </a:pathLst>
            </a:custGeom>
            <a:grpFill/>
            <a:ln w="9525" cap="rnd">
              <a:solidFill>
                <a:srgbClr val="D9D9D9"/>
              </a:solidFill>
              <a:prstDash val="solid"/>
              <a:round/>
            </a:ln>
          </p:spPr>
        </p:sp>
        <p:sp>
          <p:nvSpPr>
            <p:cNvPr id="53" name="TextBox 26">
              <a:extLst>
                <a:ext uri="{FF2B5EF4-FFF2-40B4-BE49-F238E27FC236}">
                  <a16:creationId xmlns:a16="http://schemas.microsoft.com/office/drawing/2014/main" id="{C0D82A5B-BF7D-4A45-8C6C-C083B9AA0532}"/>
                </a:ext>
              </a:extLst>
            </p:cNvPr>
            <p:cNvSpPr txBox="1"/>
            <p:nvPr/>
          </p:nvSpPr>
          <p:spPr>
            <a:xfrm>
              <a:off x="640207" y="766234"/>
              <a:ext cx="6128304" cy="662232"/>
            </a:xfrm>
            <a:prstGeom prst="rect">
              <a:avLst/>
            </a:prstGeom>
            <a:noFill/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ko-KR" altLang="en-US" sz="3000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금액별 광고 배너 안내</a:t>
              </a:r>
              <a:endParaRPr lang="en-US" sz="30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54" name="Group 9">
            <a:extLst>
              <a:ext uri="{FF2B5EF4-FFF2-40B4-BE49-F238E27FC236}">
                <a16:creationId xmlns:a16="http://schemas.microsoft.com/office/drawing/2014/main" id="{F30F1F96-4FAB-4CE4-974A-8AEDF9D0C429}"/>
              </a:ext>
            </a:extLst>
          </p:cNvPr>
          <p:cNvGrpSpPr/>
          <p:nvPr/>
        </p:nvGrpSpPr>
        <p:grpSpPr>
          <a:xfrm>
            <a:off x="8251857" y="663823"/>
            <a:ext cx="5556539" cy="1720850"/>
            <a:chOff x="0" y="0"/>
            <a:chExt cx="7408719" cy="2294467"/>
          </a:xfrm>
          <a:solidFill>
            <a:srgbClr val="FFA600">
              <a:alpha val="70000"/>
            </a:srgbClr>
          </a:solidFill>
        </p:grpSpPr>
        <p:sp>
          <p:nvSpPr>
            <p:cNvPr id="55" name="Freeform 12">
              <a:extLst>
                <a:ext uri="{FF2B5EF4-FFF2-40B4-BE49-F238E27FC236}">
                  <a16:creationId xmlns:a16="http://schemas.microsoft.com/office/drawing/2014/main" id="{3CB8A9CA-E163-4E41-BBA5-B0A0AF2A06B3}"/>
                </a:ext>
              </a:extLst>
            </p:cNvPr>
            <p:cNvSpPr/>
            <p:nvPr/>
          </p:nvSpPr>
          <p:spPr>
            <a:xfrm>
              <a:off x="0" y="0"/>
              <a:ext cx="7408719" cy="2294467"/>
            </a:xfrm>
            <a:custGeom>
              <a:avLst/>
              <a:gdLst/>
              <a:ahLst/>
              <a:cxnLst/>
              <a:rect l="l" t="t" r="r" b="b"/>
              <a:pathLst>
                <a:path w="1463451" h="453228">
                  <a:moveTo>
                    <a:pt x="29259" y="0"/>
                  </a:moveTo>
                  <a:lnTo>
                    <a:pt x="1434191" y="0"/>
                  </a:lnTo>
                  <a:cubicBezTo>
                    <a:pt x="1450351" y="0"/>
                    <a:pt x="1463451" y="13100"/>
                    <a:pt x="1463451" y="29259"/>
                  </a:cubicBezTo>
                  <a:lnTo>
                    <a:pt x="1463451" y="423969"/>
                  </a:lnTo>
                  <a:cubicBezTo>
                    <a:pt x="1463451" y="431729"/>
                    <a:pt x="1460368" y="439171"/>
                    <a:pt x="1454881" y="444658"/>
                  </a:cubicBezTo>
                  <a:cubicBezTo>
                    <a:pt x="1449394" y="450145"/>
                    <a:pt x="1441951" y="453228"/>
                    <a:pt x="1434191" y="453228"/>
                  </a:cubicBezTo>
                  <a:lnTo>
                    <a:pt x="29259" y="453228"/>
                  </a:lnTo>
                  <a:cubicBezTo>
                    <a:pt x="21499" y="453228"/>
                    <a:pt x="14057" y="450145"/>
                    <a:pt x="8570" y="444658"/>
                  </a:cubicBezTo>
                  <a:cubicBezTo>
                    <a:pt x="3083" y="439171"/>
                    <a:pt x="0" y="431729"/>
                    <a:pt x="0" y="423969"/>
                  </a:cubicBezTo>
                  <a:lnTo>
                    <a:pt x="0" y="29259"/>
                  </a:lnTo>
                  <a:cubicBezTo>
                    <a:pt x="0" y="21499"/>
                    <a:pt x="3083" y="14057"/>
                    <a:pt x="8570" y="8570"/>
                  </a:cubicBezTo>
                  <a:cubicBezTo>
                    <a:pt x="14057" y="3083"/>
                    <a:pt x="21499" y="0"/>
                    <a:pt x="29259" y="0"/>
                  </a:cubicBezTo>
                  <a:close/>
                </a:path>
              </a:pathLst>
            </a:custGeom>
            <a:grpFill/>
            <a:ln w="9525" cap="rnd">
              <a:solidFill>
                <a:srgbClr val="D9D9D9"/>
              </a:solidFill>
              <a:prstDash val="solid"/>
              <a:round/>
            </a:ln>
          </p:spPr>
        </p:sp>
        <p:sp>
          <p:nvSpPr>
            <p:cNvPr id="56" name="TextBox 14">
              <a:extLst>
                <a:ext uri="{FF2B5EF4-FFF2-40B4-BE49-F238E27FC236}">
                  <a16:creationId xmlns:a16="http://schemas.microsoft.com/office/drawing/2014/main" id="{48EA7BFB-E50F-48BB-8D88-F1E3E975A820}"/>
                </a:ext>
              </a:extLst>
            </p:cNvPr>
            <p:cNvSpPr txBox="1"/>
            <p:nvPr/>
          </p:nvSpPr>
          <p:spPr>
            <a:xfrm>
              <a:off x="853287" y="766234"/>
              <a:ext cx="5702146" cy="662232"/>
            </a:xfrm>
            <a:prstGeom prst="rect">
              <a:avLst/>
            </a:prstGeom>
            <a:noFill/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ko-KR" altLang="en-US" sz="3000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다양한 종류의 알바추천</a:t>
              </a:r>
              <a:endParaRPr lang="en-US" sz="30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Picture 12" descr="사람마다 확연히 갈린다는 아르바이트에 대한 생각 - 인스티즈(instiz) 인티포털 카테고리">
            <a:extLst>
              <a:ext uri="{FF2B5EF4-FFF2-40B4-BE49-F238E27FC236}">
                <a16:creationId xmlns:a16="http://schemas.microsoft.com/office/drawing/2014/main" id="{A728CE24-D27E-4861-8D05-10EA959C9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202" y="1561824"/>
            <a:ext cx="9848850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hus チャウス | おいしい・たのしい・があつまる。那須の大きな食卓。">
            <a:extLst>
              <a:ext uri="{FF2B5EF4-FFF2-40B4-BE49-F238E27FC236}">
                <a16:creationId xmlns:a16="http://schemas.microsoft.com/office/drawing/2014/main" id="{AF7810BC-BA8B-4CE5-987B-1165332AB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3400" y="1639116"/>
            <a:ext cx="6096000" cy="486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6"/>
          <p:cNvGrpSpPr/>
          <p:nvPr/>
        </p:nvGrpSpPr>
        <p:grpSpPr>
          <a:xfrm>
            <a:off x="0" y="8094323"/>
            <a:ext cx="18288000" cy="2192677"/>
            <a:chOff x="0" y="0"/>
            <a:chExt cx="4816593" cy="57749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816592" cy="577495"/>
            </a:xfrm>
            <a:custGeom>
              <a:avLst/>
              <a:gdLst/>
              <a:ahLst/>
              <a:cxnLst/>
              <a:rect l="l" t="t" r="r" b="b"/>
              <a:pathLst>
                <a:path w="4816592" h="577495">
                  <a:moveTo>
                    <a:pt x="0" y="0"/>
                  </a:moveTo>
                  <a:lnTo>
                    <a:pt x="4816592" y="0"/>
                  </a:lnTo>
                  <a:lnTo>
                    <a:pt x="4816592" y="577495"/>
                  </a:lnTo>
                  <a:lnTo>
                    <a:pt x="0" y="577495"/>
                  </a:lnTo>
                  <a:close/>
                </a:path>
              </a:pathLst>
            </a:custGeom>
            <a:solidFill>
              <a:srgbClr val="FF8000"/>
            </a:solidFill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816593" cy="6251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27" name="Freeform 27"/>
          <p:cNvSpPr/>
          <p:nvPr/>
        </p:nvSpPr>
        <p:spPr>
          <a:xfrm>
            <a:off x="2620770" y="8881529"/>
            <a:ext cx="1166539" cy="618266"/>
          </a:xfrm>
          <a:custGeom>
            <a:avLst/>
            <a:gdLst/>
            <a:ahLst/>
            <a:cxnLst/>
            <a:rect l="l" t="t" r="r" b="b"/>
            <a:pathLst>
              <a:path w="1166539" h="618266">
                <a:moveTo>
                  <a:pt x="0" y="0"/>
                </a:moveTo>
                <a:lnTo>
                  <a:pt x="1166539" y="0"/>
                </a:lnTo>
                <a:lnTo>
                  <a:pt x="1166539" y="618266"/>
                </a:lnTo>
                <a:lnTo>
                  <a:pt x="0" y="6182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728695" y="681070"/>
            <a:ext cx="4899754" cy="413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FF8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04. Contents </a:t>
            </a:r>
            <a:r>
              <a:rPr lang="ko-KR" altLang="en-US" sz="2499" dirty="0">
                <a:solidFill>
                  <a:srgbClr val="FF8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상세구조</a:t>
            </a:r>
            <a:endParaRPr lang="en-US" sz="2499" dirty="0">
              <a:solidFill>
                <a:srgbClr val="FF8000"/>
              </a:solidFill>
              <a:latin typeface="윤고딕 Semi-Bold"/>
              <a:ea typeface="윤고딕 Semi-Bold"/>
              <a:cs typeface="윤고딕 Semi-Bold"/>
              <a:sym typeface="윤고딕 Semi-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4290143" y="8805693"/>
            <a:ext cx="13479968" cy="662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599"/>
              </a:lnSpc>
              <a:spcBef>
                <a:spcPct val="0"/>
              </a:spcBef>
            </a:pPr>
            <a:r>
              <a:rPr lang="ko-KR" altLang="en-US" sz="3999" dirty="0">
                <a:solidFill>
                  <a:srgbClr val="FFFFFF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여러 형태의 구인구직 활동에 알맞은 공간조성</a:t>
            </a:r>
            <a:endParaRPr lang="en-US" sz="3999" dirty="0">
              <a:solidFill>
                <a:srgbClr val="FFFFFF"/>
              </a:solidFill>
              <a:latin typeface="윤고딕 Semi-Bold"/>
              <a:ea typeface="윤고딕 Semi-Bold"/>
              <a:cs typeface="윤고딕 Semi-Bold"/>
              <a:sym typeface="윤고딕 Semi-Bold"/>
            </a:endParaRPr>
          </a:p>
        </p:txBody>
      </p:sp>
      <p:grpSp>
        <p:nvGrpSpPr>
          <p:cNvPr id="39" name="Group 15">
            <a:extLst>
              <a:ext uri="{FF2B5EF4-FFF2-40B4-BE49-F238E27FC236}">
                <a16:creationId xmlns:a16="http://schemas.microsoft.com/office/drawing/2014/main" id="{71A3A28A-EF58-4595-9D98-068FFDD18757}"/>
              </a:ext>
            </a:extLst>
          </p:cNvPr>
          <p:cNvGrpSpPr/>
          <p:nvPr/>
        </p:nvGrpSpPr>
        <p:grpSpPr>
          <a:xfrm>
            <a:off x="7685811" y="553495"/>
            <a:ext cx="5556539" cy="1720850"/>
            <a:chOff x="0" y="0"/>
            <a:chExt cx="7408719" cy="2294467"/>
          </a:xfrm>
          <a:solidFill>
            <a:srgbClr val="FFA600">
              <a:alpha val="70000"/>
            </a:srgbClr>
          </a:solidFill>
        </p:grpSpPr>
        <p:sp>
          <p:nvSpPr>
            <p:cNvPr id="40" name="Freeform 18">
              <a:extLst>
                <a:ext uri="{FF2B5EF4-FFF2-40B4-BE49-F238E27FC236}">
                  <a16:creationId xmlns:a16="http://schemas.microsoft.com/office/drawing/2014/main" id="{1916988D-E0AF-4A35-AB8E-80C6B239390C}"/>
                </a:ext>
              </a:extLst>
            </p:cNvPr>
            <p:cNvSpPr/>
            <p:nvPr/>
          </p:nvSpPr>
          <p:spPr>
            <a:xfrm>
              <a:off x="0" y="0"/>
              <a:ext cx="7408719" cy="2294467"/>
            </a:xfrm>
            <a:custGeom>
              <a:avLst/>
              <a:gdLst/>
              <a:ahLst/>
              <a:cxnLst/>
              <a:rect l="l" t="t" r="r" b="b"/>
              <a:pathLst>
                <a:path w="1463451" h="453228">
                  <a:moveTo>
                    <a:pt x="29259" y="0"/>
                  </a:moveTo>
                  <a:lnTo>
                    <a:pt x="1434191" y="0"/>
                  </a:lnTo>
                  <a:cubicBezTo>
                    <a:pt x="1450351" y="0"/>
                    <a:pt x="1463451" y="13100"/>
                    <a:pt x="1463451" y="29259"/>
                  </a:cubicBezTo>
                  <a:lnTo>
                    <a:pt x="1463451" y="423969"/>
                  </a:lnTo>
                  <a:cubicBezTo>
                    <a:pt x="1463451" y="431729"/>
                    <a:pt x="1460368" y="439171"/>
                    <a:pt x="1454881" y="444658"/>
                  </a:cubicBezTo>
                  <a:cubicBezTo>
                    <a:pt x="1449394" y="450145"/>
                    <a:pt x="1441951" y="453228"/>
                    <a:pt x="1434191" y="453228"/>
                  </a:cubicBezTo>
                  <a:lnTo>
                    <a:pt x="29259" y="453228"/>
                  </a:lnTo>
                  <a:cubicBezTo>
                    <a:pt x="21499" y="453228"/>
                    <a:pt x="14057" y="450145"/>
                    <a:pt x="8570" y="444658"/>
                  </a:cubicBezTo>
                  <a:cubicBezTo>
                    <a:pt x="3083" y="439171"/>
                    <a:pt x="0" y="431729"/>
                    <a:pt x="0" y="423969"/>
                  </a:cubicBezTo>
                  <a:lnTo>
                    <a:pt x="0" y="29259"/>
                  </a:lnTo>
                  <a:cubicBezTo>
                    <a:pt x="0" y="21499"/>
                    <a:pt x="3083" y="14057"/>
                    <a:pt x="8570" y="8570"/>
                  </a:cubicBezTo>
                  <a:cubicBezTo>
                    <a:pt x="14057" y="3083"/>
                    <a:pt x="21499" y="0"/>
                    <a:pt x="29259" y="0"/>
                  </a:cubicBezTo>
                  <a:close/>
                </a:path>
              </a:pathLst>
            </a:custGeom>
            <a:grpFill/>
            <a:ln w="9525" cap="rnd">
              <a:solidFill>
                <a:srgbClr val="D9D9D9"/>
              </a:solidFill>
              <a:prstDash val="solid"/>
              <a:round/>
            </a:ln>
          </p:spPr>
        </p:sp>
        <p:sp>
          <p:nvSpPr>
            <p:cNvPr id="41" name="TextBox 20">
              <a:extLst>
                <a:ext uri="{FF2B5EF4-FFF2-40B4-BE49-F238E27FC236}">
                  <a16:creationId xmlns:a16="http://schemas.microsoft.com/office/drawing/2014/main" id="{2A5671E4-E563-4600-89EE-AF99BF57A915}"/>
                </a:ext>
              </a:extLst>
            </p:cNvPr>
            <p:cNvSpPr txBox="1"/>
            <p:nvPr/>
          </p:nvSpPr>
          <p:spPr>
            <a:xfrm>
              <a:off x="453913" y="558875"/>
              <a:ext cx="6500890" cy="1380378"/>
            </a:xfrm>
            <a:prstGeom prst="rect">
              <a:avLst/>
            </a:prstGeom>
            <a:noFill/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ko-KR" altLang="en-US" sz="3000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최신 공고 및 커뮤니티</a:t>
              </a:r>
              <a:r>
                <a:rPr lang="en-US" altLang="ko-KR" sz="3000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/</a:t>
              </a:r>
              <a:r>
                <a:rPr lang="ko-KR" altLang="en-US" sz="3000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상담안내 공지</a:t>
              </a:r>
              <a:endParaRPr lang="en-US" sz="30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42" name="Group 21">
            <a:extLst>
              <a:ext uri="{FF2B5EF4-FFF2-40B4-BE49-F238E27FC236}">
                <a16:creationId xmlns:a16="http://schemas.microsoft.com/office/drawing/2014/main" id="{6E993297-68E0-47D3-91E3-11CD7FA9023C}"/>
              </a:ext>
            </a:extLst>
          </p:cNvPr>
          <p:cNvGrpSpPr/>
          <p:nvPr/>
        </p:nvGrpSpPr>
        <p:grpSpPr>
          <a:xfrm>
            <a:off x="2286000" y="2797612"/>
            <a:ext cx="5556539" cy="1720850"/>
            <a:chOff x="0" y="0"/>
            <a:chExt cx="7408719" cy="2294467"/>
          </a:xfrm>
          <a:solidFill>
            <a:srgbClr val="FFA600">
              <a:alpha val="70000"/>
            </a:srgbClr>
          </a:solidFill>
        </p:grpSpPr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33D487B4-B442-47FF-8011-519D9387BA0E}"/>
                </a:ext>
              </a:extLst>
            </p:cNvPr>
            <p:cNvSpPr/>
            <p:nvPr/>
          </p:nvSpPr>
          <p:spPr>
            <a:xfrm>
              <a:off x="0" y="0"/>
              <a:ext cx="7408719" cy="2294467"/>
            </a:xfrm>
            <a:custGeom>
              <a:avLst/>
              <a:gdLst/>
              <a:ahLst/>
              <a:cxnLst/>
              <a:rect l="l" t="t" r="r" b="b"/>
              <a:pathLst>
                <a:path w="1463451" h="453228">
                  <a:moveTo>
                    <a:pt x="29259" y="0"/>
                  </a:moveTo>
                  <a:lnTo>
                    <a:pt x="1434191" y="0"/>
                  </a:lnTo>
                  <a:cubicBezTo>
                    <a:pt x="1450351" y="0"/>
                    <a:pt x="1463451" y="13100"/>
                    <a:pt x="1463451" y="29259"/>
                  </a:cubicBezTo>
                  <a:lnTo>
                    <a:pt x="1463451" y="423969"/>
                  </a:lnTo>
                  <a:cubicBezTo>
                    <a:pt x="1463451" y="431729"/>
                    <a:pt x="1460368" y="439171"/>
                    <a:pt x="1454881" y="444658"/>
                  </a:cubicBezTo>
                  <a:cubicBezTo>
                    <a:pt x="1449394" y="450145"/>
                    <a:pt x="1441951" y="453228"/>
                    <a:pt x="1434191" y="453228"/>
                  </a:cubicBezTo>
                  <a:lnTo>
                    <a:pt x="29259" y="453228"/>
                  </a:lnTo>
                  <a:cubicBezTo>
                    <a:pt x="21499" y="453228"/>
                    <a:pt x="14057" y="450145"/>
                    <a:pt x="8570" y="444658"/>
                  </a:cubicBezTo>
                  <a:cubicBezTo>
                    <a:pt x="3083" y="439171"/>
                    <a:pt x="0" y="431729"/>
                    <a:pt x="0" y="423969"/>
                  </a:cubicBezTo>
                  <a:lnTo>
                    <a:pt x="0" y="29259"/>
                  </a:lnTo>
                  <a:cubicBezTo>
                    <a:pt x="0" y="21499"/>
                    <a:pt x="3083" y="14057"/>
                    <a:pt x="8570" y="8570"/>
                  </a:cubicBezTo>
                  <a:cubicBezTo>
                    <a:pt x="14057" y="3083"/>
                    <a:pt x="21499" y="0"/>
                    <a:pt x="29259" y="0"/>
                  </a:cubicBezTo>
                  <a:close/>
                </a:path>
              </a:pathLst>
            </a:custGeom>
            <a:grpFill/>
            <a:ln w="9525" cap="rnd">
              <a:solidFill>
                <a:srgbClr val="D9D9D9"/>
              </a:solidFill>
              <a:prstDash val="solid"/>
              <a:round/>
            </a:ln>
          </p:spPr>
        </p:sp>
        <p:sp>
          <p:nvSpPr>
            <p:cNvPr id="44" name="TextBox 26">
              <a:extLst>
                <a:ext uri="{FF2B5EF4-FFF2-40B4-BE49-F238E27FC236}">
                  <a16:creationId xmlns:a16="http://schemas.microsoft.com/office/drawing/2014/main" id="{C49AFDAF-693B-428C-8E37-FD2A46FB15C8}"/>
                </a:ext>
              </a:extLst>
            </p:cNvPr>
            <p:cNvSpPr txBox="1"/>
            <p:nvPr/>
          </p:nvSpPr>
          <p:spPr>
            <a:xfrm>
              <a:off x="640207" y="766234"/>
              <a:ext cx="6128304" cy="662232"/>
            </a:xfrm>
            <a:prstGeom prst="rect">
              <a:avLst/>
            </a:prstGeom>
            <a:noFill/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ko-KR" altLang="en-US" sz="3000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금액별 광고 배너 안내</a:t>
              </a:r>
              <a:endParaRPr lang="en-US" sz="30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  <p:grpSp>
        <p:nvGrpSpPr>
          <p:cNvPr id="45" name="Group 9">
            <a:extLst>
              <a:ext uri="{FF2B5EF4-FFF2-40B4-BE49-F238E27FC236}">
                <a16:creationId xmlns:a16="http://schemas.microsoft.com/office/drawing/2014/main" id="{E3130D40-50DB-4107-9B87-292117FB01E4}"/>
              </a:ext>
            </a:extLst>
          </p:cNvPr>
          <p:cNvGrpSpPr/>
          <p:nvPr/>
        </p:nvGrpSpPr>
        <p:grpSpPr>
          <a:xfrm>
            <a:off x="10435052" y="6102125"/>
            <a:ext cx="5556539" cy="1720850"/>
            <a:chOff x="0" y="0"/>
            <a:chExt cx="7408719" cy="2294467"/>
          </a:xfrm>
          <a:solidFill>
            <a:srgbClr val="FFA600">
              <a:alpha val="70000"/>
            </a:srgbClr>
          </a:solidFill>
        </p:grpSpPr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94A912A0-9F34-484D-B9E4-DF34EA9BA3D3}"/>
                </a:ext>
              </a:extLst>
            </p:cNvPr>
            <p:cNvSpPr/>
            <p:nvPr/>
          </p:nvSpPr>
          <p:spPr>
            <a:xfrm>
              <a:off x="0" y="0"/>
              <a:ext cx="7408719" cy="2294467"/>
            </a:xfrm>
            <a:custGeom>
              <a:avLst/>
              <a:gdLst/>
              <a:ahLst/>
              <a:cxnLst/>
              <a:rect l="l" t="t" r="r" b="b"/>
              <a:pathLst>
                <a:path w="1463451" h="453228">
                  <a:moveTo>
                    <a:pt x="29259" y="0"/>
                  </a:moveTo>
                  <a:lnTo>
                    <a:pt x="1434191" y="0"/>
                  </a:lnTo>
                  <a:cubicBezTo>
                    <a:pt x="1450351" y="0"/>
                    <a:pt x="1463451" y="13100"/>
                    <a:pt x="1463451" y="29259"/>
                  </a:cubicBezTo>
                  <a:lnTo>
                    <a:pt x="1463451" y="423969"/>
                  </a:lnTo>
                  <a:cubicBezTo>
                    <a:pt x="1463451" y="431729"/>
                    <a:pt x="1460368" y="439171"/>
                    <a:pt x="1454881" y="444658"/>
                  </a:cubicBezTo>
                  <a:cubicBezTo>
                    <a:pt x="1449394" y="450145"/>
                    <a:pt x="1441951" y="453228"/>
                    <a:pt x="1434191" y="453228"/>
                  </a:cubicBezTo>
                  <a:lnTo>
                    <a:pt x="29259" y="453228"/>
                  </a:lnTo>
                  <a:cubicBezTo>
                    <a:pt x="21499" y="453228"/>
                    <a:pt x="14057" y="450145"/>
                    <a:pt x="8570" y="444658"/>
                  </a:cubicBezTo>
                  <a:cubicBezTo>
                    <a:pt x="3083" y="439171"/>
                    <a:pt x="0" y="431729"/>
                    <a:pt x="0" y="423969"/>
                  </a:cubicBezTo>
                  <a:lnTo>
                    <a:pt x="0" y="29259"/>
                  </a:lnTo>
                  <a:cubicBezTo>
                    <a:pt x="0" y="21499"/>
                    <a:pt x="3083" y="14057"/>
                    <a:pt x="8570" y="8570"/>
                  </a:cubicBezTo>
                  <a:cubicBezTo>
                    <a:pt x="14057" y="3083"/>
                    <a:pt x="21499" y="0"/>
                    <a:pt x="29259" y="0"/>
                  </a:cubicBezTo>
                  <a:close/>
                </a:path>
              </a:pathLst>
            </a:custGeom>
            <a:grpFill/>
            <a:ln w="9525" cap="rnd">
              <a:solidFill>
                <a:srgbClr val="D9D9D9"/>
              </a:solidFill>
              <a:prstDash val="solid"/>
              <a:round/>
            </a:ln>
          </p:spPr>
        </p:sp>
        <p:sp>
          <p:nvSpPr>
            <p:cNvPr id="47" name="TextBox 14">
              <a:extLst>
                <a:ext uri="{FF2B5EF4-FFF2-40B4-BE49-F238E27FC236}">
                  <a16:creationId xmlns:a16="http://schemas.microsoft.com/office/drawing/2014/main" id="{9DBBFD01-2BE4-4AD0-A3EF-8D7B549F0C2F}"/>
                </a:ext>
              </a:extLst>
            </p:cNvPr>
            <p:cNvSpPr txBox="1"/>
            <p:nvPr/>
          </p:nvSpPr>
          <p:spPr>
            <a:xfrm>
              <a:off x="853287" y="766234"/>
              <a:ext cx="5702146" cy="662232"/>
            </a:xfrm>
            <a:prstGeom prst="rect">
              <a:avLst/>
            </a:prstGeom>
            <a:noFill/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  <a:spcBef>
                  <a:spcPct val="0"/>
                </a:spcBef>
              </a:pPr>
              <a:r>
                <a:rPr lang="ko-KR" altLang="en-US" sz="3000" dirty="0">
                  <a:solidFill>
                    <a:srgbClr val="000000"/>
                  </a:solidFill>
                  <a:latin typeface="윤고딕 Semi-Bold"/>
                  <a:ea typeface="윤고딕 Semi-Bold"/>
                  <a:cs typeface="윤고딕 Semi-Bold"/>
                  <a:sym typeface="윤고딕 Semi-Bold"/>
                </a:rPr>
                <a:t>다양한 종류의 알바추천</a:t>
              </a:r>
              <a:endParaRPr lang="en-US" sz="30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1976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48</Words>
  <Application>Microsoft Office PowerPoint</Application>
  <PresentationFormat>사용자 지정</PresentationFormat>
  <Paragraphs>10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Calibri</vt:lpstr>
      <vt:lpstr>윤고딕 Semi-Bold</vt:lpstr>
      <vt:lpstr>Arial</vt:lpstr>
      <vt:lpstr>Office Theme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보라색 포인트 프로모션 기획서 프레젠테이션</dc:title>
  <dc:creator>Administrator</dc:creator>
  <cp:lastModifiedBy>FullName</cp:lastModifiedBy>
  <cp:revision>23</cp:revision>
  <dcterms:created xsi:type="dcterms:W3CDTF">2006-08-16T00:00:00Z</dcterms:created>
  <dcterms:modified xsi:type="dcterms:W3CDTF">2025-07-04T07:02:00Z</dcterms:modified>
  <dc:identifier>DAGsFpXP43w</dc:identifier>
</cp:coreProperties>
</file>

<file path=docProps/thumbnail.jpeg>
</file>